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91" r:id="rId3"/>
    <p:sldId id="293" r:id="rId4"/>
    <p:sldId id="264" r:id="rId5"/>
    <p:sldId id="279" r:id="rId6"/>
    <p:sldId id="282" r:id="rId7"/>
    <p:sldId id="276" r:id="rId8"/>
    <p:sldId id="286" r:id="rId9"/>
    <p:sldId id="285" r:id="rId10"/>
    <p:sldId id="283" r:id="rId11"/>
    <p:sldId id="289" r:id="rId12"/>
    <p:sldId id="261" r:id="rId13"/>
    <p:sldId id="290" r:id="rId14"/>
    <p:sldId id="269" r:id="rId15"/>
  </p:sldIdLst>
  <p:sldSz cx="9906000" cy="6858000" type="A4"/>
  <p:notesSz cx="6858000" cy="9144000"/>
  <p:defaultTextStyle>
    <a:defPPr>
      <a:defRPr lang="zh-TW"/>
    </a:defPPr>
    <a:lvl1pPr marL="0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33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78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22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67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011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55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889" autoAdjust="0"/>
  </p:normalViewPr>
  <p:slideViewPr>
    <p:cSldViewPr>
      <p:cViewPr varScale="1">
        <p:scale>
          <a:sx n="66" d="100"/>
          <a:sy n="66" d="100"/>
        </p:scale>
        <p:origin x="1120" y="36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7B22B-74D8-44A8-B502-73B5226CFE5B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8F31-B6FB-4E93-BCC7-F39E4DF16F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24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3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8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7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主要面板與人物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08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不良事件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24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情緒溝通板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89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主食配菜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72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蔬菜水果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03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點心零食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03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什麼時候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16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誰 什麼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16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學校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16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50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病痛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8F31-B6FB-4E93-BCC7-F39E4DF16F6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34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1" cy="147002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2" y="274640"/>
            <a:ext cx="6521449" cy="585152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5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8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0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1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1" y="1600203"/>
            <a:ext cx="43751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2" y="1600203"/>
            <a:ext cx="43751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3" y="1535113"/>
            <a:ext cx="4376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700" b="1"/>
            </a:lvl3pPr>
            <a:lvl4pPr marL="1371433" indent="0">
              <a:buNone/>
              <a:defRPr sz="1600" b="1"/>
            </a:lvl4pPr>
            <a:lvl5pPr marL="1828578" indent="0">
              <a:buNone/>
              <a:defRPr sz="1600" b="1"/>
            </a:lvl5pPr>
            <a:lvl6pPr marL="2285722" indent="0">
              <a:buNone/>
              <a:defRPr sz="1600" b="1"/>
            </a:lvl6pPr>
            <a:lvl7pPr marL="2742867" indent="0">
              <a:buNone/>
              <a:defRPr sz="1600" b="1"/>
            </a:lvl7pPr>
            <a:lvl8pPr marL="3200011" indent="0">
              <a:buNone/>
              <a:defRPr sz="1600" b="1"/>
            </a:lvl8pPr>
            <a:lvl9pPr marL="365715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3" y="2174874"/>
            <a:ext cx="4376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700" b="1"/>
            </a:lvl3pPr>
            <a:lvl4pPr marL="1371433" indent="0">
              <a:buNone/>
              <a:defRPr sz="1600" b="1"/>
            </a:lvl4pPr>
            <a:lvl5pPr marL="1828578" indent="0">
              <a:buNone/>
              <a:defRPr sz="1600" b="1"/>
            </a:lvl5pPr>
            <a:lvl6pPr marL="2285722" indent="0">
              <a:buNone/>
              <a:defRPr sz="1600" b="1"/>
            </a:lvl6pPr>
            <a:lvl7pPr marL="2742867" indent="0">
              <a:buNone/>
              <a:defRPr sz="1600" b="1"/>
            </a:lvl7pPr>
            <a:lvl8pPr marL="3200011" indent="0">
              <a:buNone/>
              <a:defRPr sz="1600" b="1"/>
            </a:lvl8pPr>
            <a:lvl9pPr marL="3657155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1" y="2174874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3" y="273051"/>
            <a:ext cx="5537728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145" indent="0">
              <a:buNone/>
              <a:defRPr sz="1200"/>
            </a:lvl2pPr>
            <a:lvl3pPr marL="914290" indent="0">
              <a:buNone/>
              <a:defRPr sz="900"/>
            </a:lvl3pPr>
            <a:lvl4pPr marL="1371433" indent="0">
              <a:buNone/>
              <a:defRPr sz="900"/>
            </a:lvl4pPr>
            <a:lvl5pPr marL="1828578" indent="0">
              <a:buNone/>
              <a:defRPr sz="900"/>
            </a:lvl5pPr>
            <a:lvl6pPr marL="2285722" indent="0">
              <a:buNone/>
              <a:defRPr sz="900"/>
            </a:lvl6pPr>
            <a:lvl7pPr marL="2742867" indent="0">
              <a:buNone/>
              <a:defRPr sz="900"/>
            </a:lvl7pPr>
            <a:lvl8pPr marL="3200011" indent="0">
              <a:buNone/>
              <a:defRPr sz="900"/>
            </a:lvl8pPr>
            <a:lvl9pPr marL="365715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3" indent="0">
              <a:buNone/>
              <a:defRPr sz="2000"/>
            </a:lvl4pPr>
            <a:lvl5pPr marL="1828578" indent="0">
              <a:buNone/>
              <a:defRPr sz="2000"/>
            </a:lvl5pPr>
            <a:lvl6pPr marL="2285722" indent="0">
              <a:buNone/>
              <a:defRPr sz="2000"/>
            </a:lvl6pPr>
            <a:lvl7pPr marL="2742867" indent="0">
              <a:buNone/>
              <a:defRPr sz="2000"/>
            </a:lvl7pPr>
            <a:lvl8pPr marL="3200011" indent="0">
              <a:buNone/>
              <a:defRPr sz="2000"/>
            </a:lvl8pPr>
            <a:lvl9pPr marL="3657155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145" indent="0">
              <a:buNone/>
              <a:defRPr sz="1200"/>
            </a:lvl2pPr>
            <a:lvl3pPr marL="914290" indent="0">
              <a:buNone/>
              <a:defRPr sz="900"/>
            </a:lvl3pPr>
            <a:lvl4pPr marL="1371433" indent="0">
              <a:buNone/>
              <a:defRPr sz="900"/>
            </a:lvl4pPr>
            <a:lvl5pPr marL="1828578" indent="0">
              <a:buNone/>
              <a:defRPr sz="900"/>
            </a:lvl5pPr>
            <a:lvl6pPr marL="2285722" indent="0">
              <a:buNone/>
              <a:defRPr sz="900"/>
            </a:lvl6pPr>
            <a:lvl7pPr marL="2742867" indent="0">
              <a:buNone/>
              <a:defRPr sz="900"/>
            </a:lvl7pPr>
            <a:lvl8pPr marL="3200011" indent="0">
              <a:buNone/>
              <a:defRPr sz="900"/>
            </a:lvl8pPr>
            <a:lvl9pPr marL="3657155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1" y="6356353"/>
            <a:ext cx="31369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1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6" indent="-228572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9" indent="-228572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7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8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2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5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18" Type="http://schemas.openxmlformats.org/officeDocument/2006/relationships/image" Target="../media/image106.png"/><Relationship Id="rId3" Type="http://schemas.openxmlformats.org/officeDocument/2006/relationships/image" Target="../media/image92.gif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17" Type="http://schemas.openxmlformats.org/officeDocument/2006/relationships/image" Target="../media/image10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4.jpeg"/><Relationship Id="rId20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jpeg"/><Relationship Id="rId5" Type="http://schemas.openxmlformats.org/officeDocument/2006/relationships/image" Target="../media/image93.png"/><Relationship Id="rId15" Type="http://schemas.openxmlformats.org/officeDocument/2006/relationships/image" Target="../media/image103.jpeg"/><Relationship Id="rId10" Type="http://schemas.openxmlformats.org/officeDocument/2006/relationships/image" Target="../media/image98.jpeg"/><Relationship Id="rId19" Type="http://schemas.openxmlformats.org/officeDocument/2006/relationships/image" Target="../media/image107.jpeg"/><Relationship Id="rId4" Type="http://schemas.openxmlformats.org/officeDocument/2006/relationships/image" Target="../media/image5.png"/><Relationship Id="rId9" Type="http://schemas.openxmlformats.org/officeDocument/2006/relationships/image" Target="../media/image97.jpeg"/><Relationship Id="rId14" Type="http://schemas.openxmlformats.org/officeDocument/2006/relationships/image" Target="../media/image10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image" Target="../media/image118.jpeg"/><Relationship Id="rId18" Type="http://schemas.openxmlformats.org/officeDocument/2006/relationships/image" Target="../media/image123.jpeg"/><Relationship Id="rId3" Type="http://schemas.openxmlformats.org/officeDocument/2006/relationships/image" Target="../media/image5.png"/><Relationship Id="rId21" Type="http://schemas.openxmlformats.org/officeDocument/2006/relationships/image" Target="../media/image126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17" Type="http://schemas.openxmlformats.org/officeDocument/2006/relationships/image" Target="../media/image12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1.jpeg"/><Relationship Id="rId20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5" Type="http://schemas.openxmlformats.org/officeDocument/2006/relationships/image" Target="../media/image120.jpeg"/><Relationship Id="rId10" Type="http://schemas.openxmlformats.org/officeDocument/2006/relationships/image" Target="../media/image115.jpeg"/><Relationship Id="rId19" Type="http://schemas.openxmlformats.org/officeDocument/2006/relationships/image" Target="../media/image124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Relationship Id="rId14" Type="http://schemas.openxmlformats.org/officeDocument/2006/relationships/image" Target="../media/image1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7.jpeg"/><Relationship Id="rId7" Type="http://schemas.openxmlformats.org/officeDocument/2006/relationships/image" Target="../media/image1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3.png"/><Relationship Id="rId5" Type="http://schemas.openxmlformats.org/officeDocument/2006/relationships/image" Target="../media/image109.jpeg"/><Relationship Id="rId10" Type="http://schemas.openxmlformats.org/officeDocument/2006/relationships/image" Target="../media/image132.png"/><Relationship Id="rId4" Type="http://schemas.openxmlformats.org/officeDocument/2006/relationships/image" Target="../media/image128.jpeg"/><Relationship Id="rId9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18" Type="http://schemas.openxmlformats.org/officeDocument/2006/relationships/image" Target="../media/image148.jpeg"/><Relationship Id="rId3" Type="http://schemas.openxmlformats.org/officeDocument/2006/relationships/image" Target="../media/image5.png"/><Relationship Id="rId21" Type="http://schemas.openxmlformats.org/officeDocument/2006/relationships/image" Target="../media/image151.jpe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17" Type="http://schemas.openxmlformats.org/officeDocument/2006/relationships/image" Target="../media/image147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6.jpeg"/><Relationship Id="rId20" Type="http://schemas.openxmlformats.org/officeDocument/2006/relationships/image" Target="../media/image1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5" Type="http://schemas.openxmlformats.org/officeDocument/2006/relationships/image" Target="../media/image145.jpeg"/><Relationship Id="rId10" Type="http://schemas.openxmlformats.org/officeDocument/2006/relationships/image" Target="../media/image140.jpeg"/><Relationship Id="rId19" Type="http://schemas.openxmlformats.org/officeDocument/2006/relationships/image" Target="../media/image149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Relationship Id="rId14" Type="http://schemas.openxmlformats.org/officeDocument/2006/relationships/image" Target="../media/image1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image" Target="../media/image4.png"/><Relationship Id="rId26" Type="http://schemas.openxmlformats.org/officeDocument/2006/relationships/image" Target="../media/image8.png"/><Relationship Id="rId39" Type="http://schemas.openxmlformats.org/officeDocument/2006/relationships/image" Target="../media/image13.jpeg"/><Relationship Id="rId21" Type="http://schemas.openxmlformats.org/officeDocument/2006/relationships/audio" Target="../media/audio8.bin"/><Relationship Id="rId34" Type="http://schemas.openxmlformats.org/officeDocument/2006/relationships/audio" Target="../media/audio14.bin"/><Relationship Id="rId42" Type="http://schemas.openxmlformats.org/officeDocument/2006/relationships/audio" Target="../media/audio18.bin"/><Relationship Id="rId7" Type="http://schemas.openxmlformats.org/officeDocument/2006/relationships/audio" Target="../media/audio2.bin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audio" Target="../media/audio4.bin"/><Relationship Id="rId24" Type="http://schemas.openxmlformats.org/officeDocument/2006/relationships/image" Target="../media/image7.png"/><Relationship Id="rId32" Type="http://schemas.openxmlformats.org/officeDocument/2006/relationships/audio" Target="../media/audio13.bin"/><Relationship Id="rId37" Type="http://schemas.openxmlformats.org/officeDocument/2006/relationships/image" Target="../media/image12.png"/><Relationship Id="rId40" Type="http://schemas.openxmlformats.org/officeDocument/2006/relationships/audio" Target="../media/audio17.bin"/><Relationship Id="rId45" Type="http://schemas.openxmlformats.org/officeDocument/2006/relationships/image" Target="../media/image16.jpeg"/><Relationship Id="rId5" Type="http://schemas.openxmlformats.org/officeDocument/2006/relationships/image" Target="../media/image1.png"/><Relationship Id="rId15" Type="http://schemas.openxmlformats.org/officeDocument/2006/relationships/image" Target="../media/image3.png"/><Relationship Id="rId23" Type="http://schemas.openxmlformats.org/officeDocument/2006/relationships/audio" Target="../media/audio9.bin"/><Relationship Id="rId28" Type="http://schemas.openxmlformats.org/officeDocument/2006/relationships/audio" Target="../media/audio11.bin"/><Relationship Id="rId36" Type="http://schemas.openxmlformats.org/officeDocument/2006/relationships/audio" Target="../media/audio15.bin"/><Relationship Id="rId10" Type="http://schemas.openxmlformats.org/officeDocument/2006/relationships/audio" Target="../media/audio3.bin"/><Relationship Id="rId19" Type="http://schemas.openxmlformats.org/officeDocument/2006/relationships/image" Target="../media/image5.png"/><Relationship Id="rId31" Type="http://schemas.openxmlformats.org/officeDocument/2006/relationships/audio" Target="../media/audio12.bin"/><Relationship Id="rId44" Type="http://schemas.openxmlformats.org/officeDocument/2006/relationships/audio" Target="../media/audio19.bin"/><Relationship Id="rId4" Type="http://schemas.openxmlformats.org/officeDocument/2006/relationships/audio" Target="../media/audio1.bin"/><Relationship Id="rId9" Type="http://schemas.openxmlformats.org/officeDocument/2006/relationships/slide" Target="slide8.xml"/><Relationship Id="rId14" Type="http://schemas.openxmlformats.org/officeDocument/2006/relationships/audio" Target="../media/audio6.bin"/><Relationship Id="rId22" Type="http://schemas.openxmlformats.org/officeDocument/2006/relationships/image" Target="../media/image6.png"/><Relationship Id="rId27" Type="http://schemas.openxmlformats.org/officeDocument/2006/relationships/slide" Target="slide5.xml"/><Relationship Id="rId30" Type="http://schemas.openxmlformats.org/officeDocument/2006/relationships/slide" Target="slide13.xml"/><Relationship Id="rId35" Type="http://schemas.openxmlformats.org/officeDocument/2006/relationships/image" Target="../media/image11.png"/><Relationship Id="rId43" Type="http://schemas.openxmlformats.org/officeDocument/2006/relationships/image" Target="../media/image15.jpeg"/><Relationship Id="rId8" Type="http://schemas.openxmlformats.org/officeDocument/2006/relationships/image" Target="../media/image2.png"/><Relationship Id="rId3" Type="http://schemas.openxmlformats.org/officeDocument/2006/relationships/slide" Target="slide14.xml"/><Relationship Id="rId12" Type="http://schemas.openxmlformats.org/officeDocument/2006/relationships/audio" Target="../media/audio5.bin"/><Relationship Id="rId17" Type="http://schemas.openxmlformats.org/officeDocument/2006/relationships/audio" Target="../media/audio7.bin"/><Relationship Id="rId25" Type="http://schemas.openxmlformats.org/officeDocument/2006/relationships/audio" Target="../media/audio10.bin"/><Relationship Id="rId33" Type="http://schemas.openxmlformats.org/officeDocument/2006/relationships/image" Target="../media/image10.png"/><Relationship Id="rId38" Type="http://schemas.openxmlformats.org/officeDocument/2006/relationships/audio" Target="../media/audio16.bin"/><Relationship Id="rId20" Type="http://schemas.openxmlformats.org/officeDocument/2006/relationships/slide" Target="slide11.xml"/><Relationship Id="rId4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image" Target="../media/image5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0.jpeg"/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8.jpeg"/><Relationship Id="rId5" Type="http://schemas.openxmlformats.org/officeDocument/2006/relationships/image" Target="../media/image63.jpe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image" Target="../media/image62.jpeg"/><Relationship Id="rId9" Type="http://schemas.openxmlformats.org/officeDocument/2006/relationships/image" Target="../media/image66.png"/><Relationship Id="rId14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openxmlformats.org/officeDocument/2006/relationships/image" Target="../media/image89.jpeg"/><Relationship Id="rId3" Type="http://schemas.openxmlformats.org/officeDocument/2006/relationships/image" Target="../media/image75.pn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.jpeg"/><Relationship Id="rId20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pn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19" Type="http://schemas.openxmlformats.org/officeDocument/2006/relationships/image" Target="../media/image90.jpeg"/><Relationship Id="rId4" Type="http://schemas.openxmlformats.org/officeDocument/2006/relationships/image" Target="../media/image5.pn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b="1" dirty="0" smtClean="0"/>
              <a:t>AAC</a:t>
            </a:r>
            <a:r>
              <a:rPr kumimoji="1" lang="zh-TW" altLang="en-US" sz="7200" b="1" dirty="0" smtClean="0"/>
              <a:t>範例</a:t>
            </a:r>
            <a:endParaRPr kumimoji="1" lang="zh-TW" altLang="en-US" sz="72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b="1" dirty="0" smtClean="0">
                <a:solidFill>
                  <a:schemeClr val="tx1"/>
                </a:solidFill>
              </a:rPr>
              <a:t>設計者：陳頤庭</a:t>
            </a:r>
            <a:endParaRPr kumimoji="1" lang="en-US" altLang="zh-TW" sz="4000" b="1" dirty="0" smtClean="0">
              <a:solidFill>
                <a:schemeClr val="tx1"/>
              </a:solidFill>
            </a:endParaRPr>
          </a:p>
          <a:p>
            <a:r>
              <a:rPr kumimoji="1" lang="zh-TW" altLang="en-US" sz="4000" b="1" dirty="0" smtClean="0">
                <a:solidFill>
                  <a:schemeClr val="tx1"/>
                </a:solidFill>
              </a:rPr>
              <a:t>高師大 聽語所</a:t>
            </a:r>
            <a:endParaRPr kumimoji="1" lang="zh-TW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4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16895"/>
              </p:ext>
            </p:extLst>
          </p:nvPr>
        </p:nvGraphicFramePr>
        <p:xfrm>
          <a:off x="128465" y="620688"/>
          <a:ext cx="964907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01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" descr="Physical activities"/>
          <p:cNvPicPr/>
          <p:nvPr/>
        </p:nvPicPr>
        <p:blipFill rotWithShape="1">
          <a:blip r:embed="rId3" cstate="print"/>
          <a:srcRect l="25000" r="50000" b="80477"/>
          <a:stretch/>
        </p:blipFill>
        <p:spPr bwMode="auto">
          <a:xfrm>
            <a:off x="374204" y="757114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Physical activities"/>
          <p:cNvPicPr/>
          <p:nvPr/>
        </p:nvPicPr>
        <p:blipFill rotWithShape="1">
          <a:blip r:embed="rId3" cstate="print"/>
          <a:srcRect l="50000" r="25000" b="80096"/>
          <a:stretch/>
        </p:blipFill>
        <p:spPr bwMode="auto">
          <a:xfrm>
            <a:off x="374204" y="2276872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040960" y="5358358"/>
            <a:ext cx="1512168" cy="12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24178" y="5358358"/>
            <a:ext cx="1512168" cy="129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3" t="29881" r="13281" b="27500"/>
          <a:stretch/>
        </p:blipFill>
        <p:spPr bwMode="auto">
          <a:xfrm>
            <a:off x="2256094" y="2230381"/>
            <a:ext cx="1560908" cy="13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8541" r="53817" b="25959"/>
          <a:stretch/>
        </p:blipFill>
        <p:spPr bwMode="auto">
          <a:xfrm>
            <a:off x="2314459" y="3784906"/>
            <a:ext cx="1560908" cy="13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48" y="2230381"/>
            <a:ext cx="1371600" cy="13716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4" y="700281"/>
            <a:ext cx="1371600" cy="13716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0665"/>
            <a:ext cx="1371600" cy="1371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72" y="2230381"/>
            <a:ext cx="1371600" cy="1371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72" y="690565"/>
            <a:ext cx="1371600" cy="13716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00" y="3753681"/>
            <a:ext cx="1371600" cy="1371600"/>
          </a:xfrm>
          <a:prstGeom prst="rect">
            <a:avLst/>
          </a:prstGeom>
        </p:spPr>
      </p:pic>
      <p:pic>
        <p:nvPicPr>
          <p:cNvPr id="15361" name="圖片 153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83" y="3753681"/>
            <a:ext cx="1371600" cy="1371600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48" y="3753681"/>
            <a:ext cx="1371600" cy="1371600"/>
          </a:xfrm>
          <a:prstGeom prst="rect">
            <a:avLst/>
          </a:prstGeom>
        </p:spPr>
      </p:pic>
      <p:pic>
        <p:nvPicPr>
          <p:cNvPr id="15368" name="圖片 153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4" y="5291323"/>
            <a:ext cx="1371600" cy="137160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48" y="5280349"/>
            <a:ext cx="1371600" cy="1371600"/>
          </a:xfrm>
          <a:prstGeom prst="rect">
            <a:avLst/>
          </a:prstGeom>
        </p:spPr>
      </p:pic>
      <p:pic>
        <p:nvPicPr>
          <p:cNvPr id="15377" name="圖片 1537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03" y="5306697"/>
            <a:ext cx="1371600" cy="137160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26000" r="39219" b="46250"/>
          <a:stretch/>
        </p:blipFill>
        <p:spPr bwMode="auto">
          <a:xfrm>
            <a:off x="4200555" y="772891"/>
            <a:ext cx="1533296" cy="12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ç¸éåç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t="29204" r="50000" b="31335"/>
          <a:stretch/>
        </p:blipFill>
        <p:spPr bwMode="auto">
          <a:xfrm>
            <a:off x="2302480" y="735390"/>
            <a:ext cx="1464193" cy="12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5" y="378490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118"/>
              </p:ext>
            </p:extLst>
          </p:nvPr>
        </p:nvGraphicFramePr>
        <p:xfrm>
          <a:off x="128465" y="620688"/>
          <a:ext cx="964907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01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040960" y="5358358"/>
            <a:ext cx="1512168" cy="12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24178" y="5358358"/>
            <a:ext cx="1512168" cy="129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ç¸éåç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6" t="2737" r="52442" b="79968"/>
          <a:stretch/>
        </p:blipFill>
        <p:spPr bwMode="auto">
          <a:xfrm>
            <a:off x="2363734" y="789483"/>
            <a:ext cx="1295400" cy="12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ç¸éåç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9" t="49629" r="50072" b="33209"/>
          <a:stretch/>
        </p:blipFill>
        <p:spPr bwMode="auto">
          <a:xfrm>
            <a:off x="379699" y="772147"/>
            <a:ext cx="1485900" cy="12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66" y="2215852"/>
            <a:ext cx="1371600" cy="137160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34" y="2249512"/>
            <a:ext cx="1371600" cy="13716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3720554"/>
            <a:ext cx="1371600" cy="13716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90" y="3720554"/>
            <a:ext cx="1371600" cy="137160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34" y="3720554"/>
            <a:ext cx="1371600" cy="13716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05" y="5280349"/>
            <a:ext cx="1371600" cy="13716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0" y="5280349"/>
            <a:ext cx="1371600" cy="137160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9" y="3713583"/>
            <a:ext cx="1371600" cy="13716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1" y="2223747"/>
            <a:ext cx="1371600" cy="1371600"/>
          </a:xfrm>
          <a:prstGeom prst="rect">
            <a:avLst/>
          </a:prstGeom>
        </p:spPr>
      </p:pic>
      <p:pic>
        <p:nvPicPr>
          <p:cNvPr id="15360" name="圖片 153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23747"/>
            <a:ext cx="1371600" cy="13716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9" y="2215852"/>
            <a:ext cx="1371600" cy="1371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0" y="5280349"/>
            <a:ext cx="1371600" cy="13716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42" y="688379"/>
            <a:ext cx="1371600" cy="137160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9" y="3725836"/>
            <a:ext cx="1371600" cy="13716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66062"/>
            <a:ext cx="1371600" cy="1371600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84" y="70586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88084"/>
              </p:ext>
            </p:extLst>
          </p:nvPr>
        </p:nvGraphicFramePr>
        <p:xfrm>
          <a:off x="128464" y="464676"/>
          <a:ext cx="9577065" cy="6301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53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3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539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53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2" descr="ç¸éåç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6614" r="50276" b="77657"/>
          <a:stretch/>
        </p:blipFill>
        <p:spPr bwMode="auto">
          <a:xfrm>
            <a:off x="2228850" y="586781"/>
            <a:ext cx="1552971" cy="12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ç¸éåç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53203" r="82690" b="25766"/>
          <a:stretch/>
        </p:blipFill>
        <p:spPr bwMode="auto">
          <a:xfrm>
            <a:off x="4193468" y="5270501"/>
            <a:ext cx="1513523" cy="14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ç¸éåç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76795" r="82761" b="3236"/>
          <a:stretch/>
        </p:blipFill>
        <p:spPr bwMode="auto">
          <a:xfrm>
            <a:off x="232823" y="2174557"/>
            <a:ext cx="1659900" cy="13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ç¸éåç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6" t="76130" r="24121" b="2385"/>
          <a:stretch/>
        </p:blipFill>
        <p:spPr bwMode="auto">
          <a:xfrm>
            <a:off x="4166798" y="586781"/>
            <a:ext cx="1540193" cy="12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ç¸éåç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t="76448" r="63286" b="3163"/>
          <a:stretch/>
        </p:blipFill>
        <p:spPr bwMode="auto">
          <a:xfrm>
            <a:off x="330631" y="586781"/>
            <a:ext cx="1587666" cy="13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ç¸éåç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8" t="49071" r="21722" b="33771"/>
          <a:stretch/>
        </p:blipFill>
        <p:spPr bwMode="auto">
          <a:xfrm>
            <a:off x="2170966" y="3737612"/>
            <a:ext cx="1648955" cy="13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ç¸éåç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4" t="49071" r="7895" b="33662"/>
          <a:stretch/>
        </p:blipFill>
        <p:spPr bwMode="auto">
          <a:xfrm>
            <a:off x="4166799" y="3741306"/>
            <a:ext cx="1540193" cy="13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040960" y="5358358"/>
            <a:ext cx="1512168" cy="12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24178" y="5358358"/>
            <a:ext cx="1512168" cy="129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 descr="ç¸éåç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73125" r="66725" b="11822"/>
          <a:stretch/>
        </p:blipFill>
        <p:spPr bwMode="auto">
          <a:xfrm>
            <a:off x="305057" y="5311042"/>
            <a:ext cx="1587666" cy="13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ç¸éåç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71342" r="80943" b="11799"/>
          <a:stretch/>
        </p:blipFill>
        <p:spPr bwMode="auto">
          <a:xfrm>
            <a:off x="4232916" y="2231607"/>
            <a:ext cx="1474076" cy="13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ç¸éåç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9" t="26401" r="22184" b="57040"/>
          <a:stretch/>
        </p:blipFill>
        <p:spPr bwMode="auto">
          <a:xfrm>
            <a:off x="2146191" y="2186939"/>
            <a:ext cx="1692781" cy="13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ãverb symbol cardsãçåçæå°çµæ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0" t="69871" r="13902" b="18819"/>
          <a:stretch/>
        </p:blipFill>
        <p:spPr bwMode="auto">
          <a:xfrm>
            <a:off x="6124178" y="653455"/>
            <a:ext cx="1438321" cy="1152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21790" r="55907" b="36725"/>
          <a:stretch/>
        </p:blipFill>
        <p:spPr bwMode="auto">
          <a:xfrm>
            <a:off x="6124177" y="2231607"/>
            <a:ext cx="1438321" cy="1197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7" y="3719636"/>
            <a:ext cx="1501307" cy="130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ç¸éåç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7" t="4153" r="52135" b="79569"/>
          <a:stretch/>
        </p:blipFill>
        <p:spPr bwMode="auto">
          <a:xfrm>
            <a:off x="6124178" y="3769172"/>
            <a:ext cx="1457371" cy="1193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69" y="586781"/>
            <a:ext cx="1955359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91" y="5336563"/>
            <a:ext cx="1562830" cy="12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058394"/>
              </p:ext>
            </p:extLst>
          </p:nvPr>
        </p:nvGraphicFramePr>
        <p:xfrm>
          <a:off x="128464" y="464676"/>
          <a:ext cx="9577065" cy="6301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53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3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539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539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040960" y="5358358"/>
            <a:ext cx="1512168" cy="12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24178" y="5358358"/>
            <a:ext cx="1512168" cy="129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154941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4" t="44750" r="7656" b="34000"/>
          <a:stretch/>
        </p:blipFill>
        <p:spPr bwMode="auto">
          <a:xfrm>
            <a:off x="344488" y="2204864"/>
            <a:ext cx="153248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0750" r="70625" b="38500"/>
          <a:stretch/>
        </p:blipFill>
        <p:spPr bwMode="auto">
          <a:xfrm>
            <a:off x="344488" y="3690342"/>
            <a:ext cx="1526478" cy="132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vero\Desktop\s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337921"/>
            <a:ext cx="1526478" cy="13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ro\Desktop\s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609266"/>
            <a:ext cx="1512168" cy="13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ero\Desktop\s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14" y="2233107"/>
            <a:ext cx="1481450" cy="11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ero\Desktop\s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14" y="3761993"/>
            <a:ext cx="1481450" cy="12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ero\Desktop\s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61" y="5361283"/>
            <a:ext cx="1417903" cy="12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ero\Desktop\s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20" y="620688"/>
            <a:ext cx="149916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ero\Desktop\s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10" y="2204864"/>
            <a:ext cx="155017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96" y="3717033"/>
            <a:ext cx="1371600" cy="13716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44" y="2137597"/>
            <a:ext cx="1371600" cy="1371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90" y="2146278"/>
            <a:ext cx="1371600" cy="1371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44" y="577248"/>
            <a:ext cx="1371600" cy="1371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90" y="608366"/>
            <a:ext cx="1371600" cy="1371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44" y="3724649"/>
            <a:ext cx="1371600" cy="1371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90" y="3717033"/>
            <a:ext cx="1371600" cy="1371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80" y="530112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15709"/>
              </p:ext>
            </p:extLst>
          </p:nvPr>
        </p:nvGraphicFramePr>
        <p:xfrm>
          <a:off x="152346" y="622939"/>
          <a:ext cx="9625190" cy="61540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2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851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51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1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51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3" t="15339" r="38160" b="50286"/>
          <a:stretch/>
        </p:blipFill>
        <p:spPr bwMode="auto">
          <a:xfrm>
            <a:off x="3476298" y="3752093"/>
            <a:ext cx="1440000" cy="143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3" t="17445" r="38438" b="48055"/>
          <a:stretch/>
        </p:blipFill>
        <p:spPr bwMode="auto">
          <a:xfrm>
            <a:off x="1869504" y="664074"/>
            <a:ext cx="1440000" cy="145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6500" r="59070" b="49000"/>
          <a:stretch/>
        </p:blipFill>
        <p:spPr bwMode="auto">
          <a:xfrm>
            <a:off x="1869504" y="3783539"/>
            <a:ext cx="1440000" cy="13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8" t="51000" r="38165" b="14500"/>
          <a:stretch/>
        </p:blipFill>
        <p:spPr bwMode="auto">
          <a:xfrm>
            <a:off x="8344336" y="679068"/>
            <a:ext cx="1440000" cy="14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7" t="51000" r="16562" b="14500"/>
          <a:stretch/>
        </p:blipFill>
        <p:spPr bwMode="auto">
          <a:xfrm>
            <a:off x="6735689" y="3755872"/>
            <a:ext cx="1440000" cy="13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37250" r="59688" b="28250"/>
          <a:stretch/>
        </p:blipFill>
        <p:spPr bwMode="auto">
          <a:xfrm>
            <a:off x="5127040" y="3776903"/>
            <a:ext cx="1440000" cy="14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2" t="20810" r="37654" b="44691"/>
          <a:stretch/>
        </p:blipFill>
        <p:spPr bwMode="auto">
          <a:xfrm>
            <a:off x="3454234" y="668181"/>
            <a:ext cx="1526880" cy="144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49714" r="38203" b="15911"/>
          <a:stretch/>
        </p:blipFill>
        <p:spPr bwMode="auto">
          <a:xfrm>
            <a:off x="261523" y="689986"/>
            <a:ext cx="1440000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6" t="16500" r="37728" b="49000"/>
          <a:stretch/>
        </p:blipFill>
        <p:spPr bwMode="auto">
          <a:xfrm>
            <a:off x="5127040" y="686151"/>
            <a:ext cx="1440000" cy="141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1" t="16500" r="16562" b="49000"/>
          <a:stretch/>
        </p:blipFill>
        <p:spPr bwMode="auto">
          <a:xfrm>
            <a:off x="6735689" y="694122"/>
            <a:ext cx="1440000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843291" y="1002984"/>
            <a:ext cx="4858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!!!</a:t>
            </a:r>
            <a:endParaRPr lang="zh-TW" alt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49714" r="59163" b="15911"/>
          <a:stretch/>
        </p:blipFill>
        <p:spPr bwMode="auto">
          <a:xfrm>
            <a:off x="5127040" y="2226618"/>
            <a:ext cx="1440000" cy="1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9" t="53509" r="37456" b="12000"/>
          <a:stretch/>
        </p:blipFill>
        <p:spPr bwMode="auto">
          <a:xfrm>
            <a:off x="261523" y="2265094"/>
            <a:ext cx="1440000" cy="13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5" t="17445" r="59767" b="48055"/>
          <a:stretch/>
        </p:blipFill>
        <p:spPr bwMode="auto">
          <a:xfrm>
            <a:off x="8344336" y="2243666"/>
            <a:ext cx="1440000" cy="13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6" t="20810" r="16466" b="44691"/>
          <a:stretch/>
        </p:blipFill>
        <p:spPr bwMode="auto">
          <a:xfrm>
            <a:off x="6735689" y="2233279"/>
            <a:ext cx="1440000" cy="138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0" t="49714" r="16626" b="15911"/>
          <a:stretch/>
        </p:blipFill>
        <p:spPr bwMode="auto">
          <a:xfrm>
            <a:off x="1869504" y="2243671"/>
            <a:ext cx="1440000" cy="13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15339" r="59737" b="50286"/>
          <a:stretch/>
        </p:blipFill>
        <p:spPr bwMode="auto">
          <a:xfrm>
            <a:off x="261523" y="3769705"/>
            <a:ext cx="1440000" cy="143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群組 47"/>
          <p:cNvGrpSpPr/>
          <p:nvPr/>
        </p:nvGrpSpPr>
        <p:grpSpPr>
          <a:xfrm>
            <a:off x="3497674" y="2245526"/>
            <a:ext cx="1440000" cy="1408279"/>
            <a:chOff x="-4181383" y="2241028"/>
            <a:chExt cx="1440000" cy="1408279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6" t="53509" r="16461" b="12000"/>
            <a:stretch/>
          </p:blipFill>
          <p:spPr bwMode="auto">
            <a:xfrm>
              <a:off x="-4181383" y="2241028"/>
              <a:ext cx="1440000" cy="140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手繪多邊形 49"/>
            <p:cNvSpPr/>
            <p:nvPr/>
          </p:nvSpPr>
          <p:spPr>
            <a:xfrm>
              <a:off x="-4018284" y="2849475"/>
              <a:ext cx="134453" cy="602856"/>
            </a:xfrm>
            <a:custGeom>
              <a:avLst/>
              <a:gdLst>
                <a:gd name="connsiteX0" fmla="*/ 0 w 268906"/>
                <a:gd name="connsiteY0" fmla="*/ 0 h 804042"/>
                <a:gd name="connsiteX1" fmla="*/ 141890 w 268906"/>
                <a:gd name="connsiteY1" fmla="*/ 110359 h 804042"/>
                <a:gd name="connsiteX2" fmla="*/ 31531 w 268906"/>
                <a:gd name="connsiteY2" fmla="*/ 236483 h 804042"/>
                <a:gd name="connsiteX3" fmla="*/ 173421 w 268906"/>
                <a:gd name="connsiteY3" fmla="*/ 362607 h 804042"/>
                <a:gd name="connsiteX4" fmla="*/ 47297 w 268906"/>
                <a:gd name="connsiteY4" fmla="*/ 425669 h 804042"/>
                <a:gd name="connsiteX5" fmla="*/ 204952 w 268906"/>
                <a:gd name="connsiteY5" fmla="*/ 551793 h 804042"/>
                <a:gd name="connsiteX6" fmla="*/ 47297 w 268906"/>
                <a:gd name="connsiteY6" fmla="*/ 630621 h 804042"/>
                <a:gd name="connsiteX7" fmla="*/ 268014 w 268906"/>
                <a:gd name="connsiteY7" fmla="*/ 725214 h 804042"/>
                <a:gd name="connsiteX8" fmla="*/ 110359 w 268906"/>
                <a:gd name="connsiteY8" fmla="*/ 804042 h 80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906" h="804042">
                  <a:moveTo>
                    <a:pt x="0" y="0"/>
                  </a:moveTo>
                  <a:cubicBezTo>
                    <a:pt x="68317" y="35472"/>
                    <a:pt x="136635" y="70945"/>
                    <a:pt x="141890" y="110359"/>
                  </a:cubicBezTo>
                  <a:cubicBezTo>
                    <a:pt x="147145" y="149773"/>
                    <a:pt x="26276" y="194442"/>
                    <a:pt x="31531" y="236483"/>
                  </a:cubicBezTo>
                  <a:cubicBezTo>
                    <a:pt x="36786" y="278524"/>
                    <a:pt x="170793" y="331076"/>
                    <a:pt x="173421" y="362607"/>
                  </a:cubicBezTo>
                  <a:cubicBezTo>
                    <a:pt x="176049" y="394138"/>
                    <a:pt x="42042" y="394138"/>
                    <a:pt x="47297" y="425669"/>
                  </a:cubicBezTo>
                  <a:cubicBezTo>
                    <a:pt x="52552" y="457200"/>
                    <a:pt x="204952" y="517634"/>
                    <a:pt x="204952" y="551793"/>
                  </a:cubicBezTo>
                  <a:cubicBezTo>
                    <a:pt x="204952" y="585952"/>
                    <a:pt x="36787" y="601717"/>
                    <a:pt x="47297" y="630621"/>
                  </a:cubicBezTo>
                  <a:cubicBezTo>
                    <a:pt x="57807" y="659525"/>
                    <a:pt x="257504" y="696310"/>
                    <a:pt x="268014" y="725214"/>
                  </a:cubicBezTo>
                  <a:cubicBezTo>
                    <a:pt x="278524" y="754118"/>
                    <a:pt x="194441" y="779080"/>
                    <a:pt x="110359" y="80404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手繪多邊形 50"/>
            <p:cNvSpPr/>
            <p:nvPr/>
          </p:nvSpPr>
          <p:spPr>
            <a:xfrm>
              <a:off x="-3020838" y="2780928"/>
              <a:ext cx="134453" cy="602856"/>
            </a:xfrm>
            <a:custGeom>
              <a:avLst/>
              <a:gdLst>
                <a:gd name="connsiteX0" fmla="*/ 0 w 268906"/>
                <a:gd name="connsiteY0" fmla="*/ 0 h 804042"/>
                <a:gd name="connsiteX1" fmla="*/ 141890 w 268906"/>
                <a:gd name="connsiteY1" fmla="*/ 110359 h 804042"/>
                <a:gd name="connsiteX2" fmla="*/ 31531 w 268906"/>
                <a:gd name="connsiteY2" fmla="*/ 236483 h 804042"/>
                <a:gd name="connsiteX3" fmla="*/ 173421 w 268906"/>
                <a:gd name="connsiteY3" fmla="*/ 362607 h 804042"/>
                <a:gd name="connsiteX4" fmla="*/ 47297 w 268906"/>
                <a:gd name="connsiteY4" fmla="*/ 425669 h 804042"/>
                <a:gd name="connsiteX5" fmla="*/ 204952 w 268906"/>
                <a:gd name="connsiteY5" fmla="*/ 551793 h 804042"/>
                <a:gd name="connsiteX6" fmla="*/ 47297 w 268906"/>
                <a:gd name="connsiteY6" fmla="*/ 630621 h 804042"/>
                <a:gd name="connsiteX7" fmla="*/ 268014 w 268906"/>
                <a:gd name="connsiteY7" fmla="*/ 725214 h 804042"/>
                <a:gd name="connsiteX8" fmla="*/ 110359 w 268906"/>
                <a:gd name="connsiteY8" fmla="*/ 804042 h 80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906" h="804042">
                  <a:moveTo>
                    <a:pt x="0" y="0"/>
                  </a:moveTo>
                  <a:cubicBezTo>
                    <a:pt x="68317" y="35472"/>
                    <a:pt x="136635" y="70945"/>
                    <a:pt x="141890" y="110359"/>
                  </a:cubicBezTo>
                  <a:cubicBezTo>
                    <a:pt x="147145" y="149773"/>
                    <a:pt x="26276" y="194442"/>
                    <a:pt x="31531" y="236483"/>
                  </a:cubicBezTo>
                  <a:cubicBezTo>
                    <a:pt x="36786" y="278524"/>
                    <a:pt x="170793" y="331076"/>
                    <a:pt x="173421" y="362607"/>
                  </a:cubicBezTo>
                  <a:cubicBezTo>
                    <a:pt x="176049" y="394138"/>
                    <a:pt x="42042" y="394138"/>
                    <a:pt x="47297" y="425669"/>
                  </a:cubicBezTo>
                  <a:cubicBezTo>
                    <a:pt x="52552" y="457200"/>
                    <a:pt x="204952" y="517634"/>
                    <a:pt x="204952" y="551793"/>
                  </a:cubicBezTo>
                  <a:cubicBezTo>
                    <a:pt x="204952" y="585952"/>
                    <a:pt x="36787" y="601717"/>
                    <a:pt x="47297" y="630621"/>
                  </a:cubicBezTo>
                  <a:cubicBezTo>
                    <a:pt x="57807" y="659525"/>
                    <a:pt x="257504" y="696310"/>
                    <a:pt x="268014" y="725214"/>
                  </a:cubicBezTo>
                  <a:cubicBezTo>
                    <a:pt x="278524" y="754118"/>
                    <a:pt x="194441" y="779080"/>
                    <a:pt x="110359" y="80404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2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228783" y="5358358"/>
            <a:ext cx="1530159" cy="129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491429" y="5358358"/>
            <a:ext cx="1512168" cy="129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0" t="17445" r="16407" b="48055"/>
          <a:stretch/>
        </p:blipFill>
        <p:spPr bwMode="auto">
          <a:xfrm>
            <a:off x="362508" y="5406102"/>
            <a:ext cx="1272440" cy="12037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6" t="15339" r="16626" b="50286"/>
          <a:stretch/>
        </p:blipFill>
        <p:spPr bwMode="auto">
          <a:xfrm>
            <a:off x="2001558" y="5405591"/>
            <a:ext cx="1272440" cy="120379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 smtClean="0"/>
              <a:t>AAC </a:t>
            </a:r>
            <a:r>
              <a:rPr kumimoji="1" lang="zh-TW" altLang="en-US" b="1" dirty="0" smtClean="0"/>
              <a:t>介面設計</a:t>
            </a:r>
            <a:r>
              <a:rPr kumimoji="1" lang="zh-TW" altLang="en-US" b="1" dirty="0" smtClean="0"/>
              <a:t>理念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個案為近乎無口語（只會說要、不要）</a:t>
            </a:r>
            <a:endParaRPr kumimoji="1" lang="en-US" altLang="zh-TW" dirty="0" smtClean="0"/>
          </a:p>
          <a:p>
            <a:r>
              <a:rPr kumimoji="1" lang="zh-TW" altLang="en-US" dirty="0" smtClean="0"/>
              <a:t>具有指向性及表徵性手勢</a:t>
            </a:r>
            <a:endParaRPr kumimoji="1" lang="en-US" altLang="zh-TW" dirty="0" smtClean="0"/>
          </a:p>
          <a:p>
            <a:r>
              <a:rPr kumimoji="1" lang="zh-TW" altLang="en-US" dirty="0" smtClean="0"/>
              <a:t>能理解基本的符號、圖片表徵能力（彩色圖）</a:t>
            </a:r>
            <a:endParaRPr kumimoji="1" lang="en-US" altLang="zh-TW" dirty="0" smtClean="0"/>
          </a:p>
          <a:p>
            <a:r>
              <a:rPr kumimoji="1" lang="zh-TW" altLang="en-US" dirty="0" smtClean="0"/>
              <a:t>能理解常見名詞、動詞、抽象概念</a:t>
            </a:r>
            <a:endParaRPr kumimoji="1" lang="en-US" altLang="zh-TW" dirty="0" smtClean="0"/>
          </a:p>
          <a:p>
            <a:r>
              <a:rPr lang="zh-TW" altLang="zh-TW" dirty="0"/>
              <a:t>在生活經驗較足夠的部分能以一個圖片表徵不同概念 </a:t>
            </a:r>
            <a:r>
              <a:rPr lang="zh-TW" altLang="en-US" dirty="0" smtClean="0"/>
              <a:t>（例如：馬桶代表上廁所）</a:t>
            </a:r>
            <a:endParaRPr lang="en-US" altLang="zh-TW" dirty="0" smtClean="0"/>
          </a:p>
          <a:p>
            <a:r>
              <a:rPr kumimoji="1" lang="zh-TW" altLang="en-US" dirty="0" smtClean="0"/>
              <a:t>個案較難開啟話題、引起他人注意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04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設計理念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1" y="1600203"/>
            <a:ext cx="8915400" cy="4853133"/>
          </a:xfrm>
        </p:spPr>
        <p:txBody>
          <a:bodyPr>
            <a:normAutofit/>
          </a:bodyPr>
          <a:lstStyle/>
          <a:p>
            <a:r>
              <a:rPr kumimoji="1" lang="zh-TW" altLang="en-US" dirty="0" smtClean="0"/>
              <a:t>第一頁為日常生活中經常需要使用的句子（搭配語音，讓個案可以輕易引起他人注意）</a:t>
            </a:r>
            <a:endParaRPr kumimoji="1" lang="en-US" altLang="zh-TW" dirty="0" smtClean="0"/>
          </a:p>
          <a:p>
            <a:r>
              <a:rPr kumimoji="1" lang="zh-TW" altLang="en-US" dirty="0" smtClean="0"/>
              <a:t>先引起他人注意後，再進而選擇有何需求（第一頁選定後，會依照顏色跳到相對應顏色之頁面。如：第一頁點選紅色「我不舒服」會跳到相對應紅色第九頁可選出不舒服的部位及程度）</a:t>
            </a:r>
            <a:endParaRPr kumimoji="1" lang="en-US" altLang="zh-TW" dirty="0" smtClean="0"/>
          </a:p>
          <a:p>
            <a:r>
              <a:rPr kumimoji="1" lang="zh-TW" altLang="en-US" dirty="0" smtClean="0"/>
              <a:t>每頁右下角均有</a:t>
            </a:r>
            <a:r>
              <a:rPr kumimoji="1" lang="en-US" altLang="zh-TW" dirty="0" smtClean="0"/>
              <a:t>yes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no</a:t>
            </a:r>
            <a:r>
              <a:rPr kumimoji="1" lang="zh-TW" altLang="en-US" dirty="0" smtClean="0"/>
              <a:t>選項，是為了要讓他人再次確認個案的答案（個案選定之後，他人問個案你是要選這一個嗎？可以讓個案選</a:t>
            </a:r>
            <a:r>
              <a:rPr kumimoji="1" lang="en-US" altLang="zh-TW" dirty="0" smtClean="0"/>
              <a:t>yes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no</a:t>
            </a:r>
            <a:r>
              <a:rPr kumimoji="1" lang="zh-TW" altLang="en-US" dirty="0" smtClean="0"/>
              <a:t>）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90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79225"/>
              </p:ext>
            </p:extLst>
          </p:nvPr>
        </p:nvGraphicFramePr>
        <p:xfrm>
          <a:off x="68804" y="448800"/>
          <a:ext cx="9708732" cy="6313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8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7835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35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835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835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>
            <a:hlinkClick r:id="rId3" action="ppaction://hlinksldjump">
              <a:snd r:embed="rId4" name="15279391214833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16163" r="13647"/>
          <a:stretch/>
        </p:blipFill>
        <p:spPr bwMode="auto">
          <a:xfrm>
            <a:off x="233396" y="599342"/>
            <a:ext cx="1277521" cy="1259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>
            <a:hlinkClick r:id="rId6" action="ppaction://hlinksldjump">
              <a:snd r:embed="rId7" name="1527938918644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10"/>
          <a:stretch/>
        </p:blipFill>
        <p:spPr bwMode="auto">
          <a:xfrm>
            <a:off x="3487496" y="3764937"/>
            <a:ext cx="1238789" cy="123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>
            <a:hlinkClick r:id="rId9" action="ppaction://hlinksldjump">
              <a:snd r:embed="rId10" name="152793884311639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61209"/>
          <a:stretch/>
        </p:blipFill>
        <p:spPr bwMode="auto">
          <a:xfrm>
            <a:off x="5080488" y="3764937"/>
            <a:ext cx="1226321" cy="1242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>
            <a:hlinkClick r:id="" action="ppaction://noaction">
              <a:snd r:embed="rId11" name="152793895110707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2" r="40757"/>
          <a:stretch/>
        </p:blipFill>
        <p:spPr bwMode="auto">
          <a:xfrm>
            <a:off x="1846941" y="3764937"/>
            <a:ext cx="1247015" cy="1274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>
            <a:hlinkClick r:id="" action="ppaction://noaction">
              <a:snd r:embed="rId12" name="152793888530437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8" r="20655"/>
          <a:stretch/>
        </p:blipFill>
        <p:spPr bwMode="auto">
          <a:xfrm>
            <a:off x="6755897" y="3764937"/>
            <a:ext cx="1173351" cy="120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6">
            <a:hlinkClick r:id="rId13" action="ppaction://hlinksldjump">
              <a:snd r:embed="rId14" name="152792358719822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t="20810" r="59212" b="44691"/>
          <a:stretch/>
        </p:blipFill>
        <p:spPr bwMode="auto">
          <a:xfrm>
            <a:off x="272727" y="5372361"/>
            <a:ext cx="1239950" cy="1181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>
            <a:hlinkClick r:id="rId16" action="ppaction://hlinksldjump">
              <a:snd r:embed="rId17" name="152793939832155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1" t="19000" r="38135" b="46500"/>
          <a:stretch/>
        </p:blipFill>
        <p:spPr bwMode="auto">
          <a:xfrm>
            <a:off x="5095294" y="2199310"/>
            <a:ext cx="1217710" cy="1226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378328" y="5352739"/>
            <a:ext cx="1166823" cy="124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752539" y="5339920"/>
            <a:ext cx="1217452" cy="1246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>
            <a:hlinkClick r:id="rId20" action="ppaction://hlinksldjump">
              <a:snd r:embed="rId21" name="152792606115350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t="36952" r="39941" b="34015"/>
          <a:stretch/>
        </p:blipFill>
        <p:spPr bwMode="auto">
          <a:xfrm>
            <a:off x="229666" y="2226169"/>
            <a:ext cx="1197881" cy="1176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5">
            <a:hlinkClick r:id="rId20" action="ppaction://hlinksldjump">
              <a:snd r:embed="rId23" name="15279387994035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42" y="2203593"/>
            <a:ext cx="1328685" cy="1222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>
            <a:hlinkClick r:id="" action="ppaction://noaction">
              <a:snd r:embed="rId25" name="152792642515725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0" y="2229403"/>
            <a:ext cx="1195163" cy="1136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>
            <a:hlinkClick r:id="rId27" action="ppaction://hlinksldjump">
              <a:snd r:embed="rId28" name="152792638624264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06" y="2229403"/>
            <a:ext cx="1217452" cy="11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>
            <a:hlinkClick r:id="rId30" action="ppaction://hlinksldjump">
              <a:snd r:embed="rId31" name="15279251434796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9" t="53509" r="37456" b="12000"/>
          <a:stretch/>
        </p:blipFill>
        <p:spPr bwMode="auto">
          <a:xfrm>
            <a:off x="1865209" y="5374675"/>
            <a:ext cx="1252748" cy="1178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>
            <a:hlinkClick r:id="" action="ppaction://noaction">
              <a:snd r:embed="rId32" name="152793898317265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95" y="5389222"/>
            <a:ext cx="1225190" cy="11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>
            <a:hlinkClick r:id="" action="ppaction://noaction">
              <a:snd r:embed="rId34" name="152793901515232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07" y="5389222"/>
            <a:ext cx="1189076" cy="11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>
            <a:hlinkClick r:id="rId20" action="ppaction://hlinksldjump">
              <a:snd r:embed="rId36" name="1527939090166.wav"/>
            </a:hlinkClick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05" y="2199310"/>
            <a:ext cx="1326270" cy="12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hlinkClick r:id="" action="ppaction://noaction">
              <a:snd r:embed="rId38" name="152792627319529.wav"/>
            </a:hlinkClick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6" y="3711067"/>
            <a:ext cx="1371600" cy="1371600"/>
          </a:xfrm>
          <a:prstGeom prst="rect">
            <a:avLst/>
          </a:prstGeom>
        </p:spPr>
      </p:pic>
      <p:pic>
        <p:nvPicPr>
          <p:cNvPr id="3" name="圖片 2">
            <a:hlinkClick r:id="" action="ppaction://noaction">
              <a:snd r:embed="rId40" name="15279445051533.wav"/>
            </a:hlinkClick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05" y="543394"/>
            <a:ext cx="1371600" cy="1371600"/>
          </a:xfrm>
          <a:prstGeom prst="rect">
            <a:avLst/>
          </a:prstGeom>
        </p:spPr>
      </p:pic>
      <p:pic>
        <p:nvPicPr>
          <p:cNvPr id="4" name="圖片 3">
            <a:hlinkClick r:id="" action="ppaction://noaction">
              <a:snd r:embed="rId42" name="15279445969525.wav"/>
            </a:hlinkClick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90" y="543394"/>
            <a:ext cx="1371600" cy="1371600"/>
          </a:xfrm>
          <a:prstGeom prst="rect">
            <a:avLst/>
          </a:prstGeom>
        </p:spPr>
      </p:pic>
      <p:pic>
        <p:nvPicPr>
          <p:cNvPr id="6" name="圖片 5">
            <a:hlinkClick r:id="" action="ppaction://noaction">
              <a:snd r:embed="rId44" name="152794462713776.wav"/>
            </a:hlinkClick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5" y="54339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940594"/>
              </p:ext>
            </p:extLst>
          </p:nvPr>
        </p:nvGraphicFramePr>
        <p:xfrm>
          <a:off x="128462" y="620690"/>
          <a:ext cx="9649075" cy="612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216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6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17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121352" y="5371358"/>
            <a:ext cx="1440160" cy="121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91200" y="5371358"/>
            <a:ext cx="1440160" cy="1253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37"/>
          <a:stretch/>
        </p:blipFill>
        <p:spPr bwMode="auto">
          <a:xfrm>
            <a:off x="8193360" y="736959"/>
            <a:ext cx="1296144" cy="1251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6" r="60939"/>
          <a:stretch/>
        </p:blipFill>
        <p:spPr bwMode="auto">
          <a:xfrm>
            <a:off x="8193360" y="2276873"/>
            <a:ext cx="1296144" cy="115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0" r="40567"/>
          <a:stretch/>
        </p:blipFill>
        <p:spPr bwMode="auto">
          <a:xfrm>
            <a:off x="8180205" y="3795203"/>
            <a:ext cx="1309300" cy="1217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8"/>
          <a:stretch/>
        </p:blipFill>
        <p:spPr bwMode="auto">
          <a:xfrm>
            <a:off x="6188542" y="837658"/>
            <a:ext cx="1442818" cy="1068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7" descr="ãpork cartoonã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9231" r="12144" b="16607"/>
          <a:stretch/>
        </p:blipFill>
        <p:spPr bwMode="auto">
          <a:xfrm>
            <a:off x="4232920" y="837658"/>
            <a:ext cx="1413099" cy="1050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77099"/>
            <a:ext cx="1371600" cy="1371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96" y="697091"/>
            <a:ext cx="1371600" cy="1371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2" y="2167136"/>
            <a:ext cx="1371600" cy="1371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15" y="3693590"/>
            <a:ext cx="1371600" cy="1371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2" y="3713582"/>
            <a:ext cx="1371600" cy="1371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60" y="3713582"/>
            <a:ext cx="1371600" cy="13716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2" y="5279535"/>
            <a:ext cx="1371600" cy="13716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60" y="2205336"/>
            <a:ext cx="1371600" cy="13716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07" y="5312300"/>
            <a:ext cx="1371600" cy="13716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96" y="2205336"/>
            <a:ext cx="1371600" cy="13716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59" y="5312300"/>
            <a:ext cx="1371600" cy="137160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60" y="2223074"/>
            <a:ext cx="1371600" cy="13716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59" y="372042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06470"/>
              </p:ext>
            </p:extLst>
          </p:nvPr>
        </p:nvGraphicFramePr>
        <p:xfrm>
          <a:off x="128462" y="620690"/>
          <a:ext cx="9649075" cy="612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216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6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17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121352" y="5371358"/>
            <a:ext cx="1440160" cy="121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91200" y="5371358"/>
            <a:ext cx="1440160" cy="1253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37"/>
          <a:stretch/>
        </p:blipFill>
        <p:spPr bwMode="auto">
          <a:xfrm>
            <a:off x="8193360" y="736959"/>
            <a:ext cx="1296144" cy="1251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6" r="60939"/>
          <a:stretch/>
        </p:blipFill>
        <p:spPr bwMode="auto">
          <a:xfrm>
            <a:off x="8193360" y="2276873"/>
            <a:ext cx="1296144" cy="115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0" r="40567"/>
          <a:stretch/>
        </p:blipFill>
        <p:spPr bwMode="auto">
          <a:xfrm>
            <a:off x="8180205" y="3795203"/>
            <a:ext cx="1309300" cy="1217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77099"/>
            <a:ext cx="1371600" cy="13716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677099"/>
            <a:ext cx="1371600" cy="1371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702217"/>
            <a:ext cx="1371600" cy="1371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3712351"/>
            <a:ext cx="1371600" cy="1371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88" y="5253242"/>
            <a:ext cx="1371600" cy="1371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3" y="3702248"/>
            <a:ext cx="1371600" cy="1371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5291710"/>
            <a:ext cx="1371600" cy="13716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10" y="2213782"/>
            <a:ext cx="1371600" cy="13716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2194873"/>
            <a:ext cx="1371600" cy="13716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22" y="3712351"/>
            <a:ext cx="1371600" cy="13716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13" y="2194873"/>
            <a:ext cx="1371600" cy="13716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24" y="677099"/>
            <a:ext cx="1371600" cy="13716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83" y="2213782"/>
            <a:ext cx="1371600" cy="13716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83" y="677099"/>
            <a:ext cx="1371600" cy="13716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07" y="5275582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82931"/>
              </p:ext>
            </p:extLst>
          </p:nvPr>
        </p:nvGraphicFramePr>
        <p:xfrm>
          <a:off x="128462" y="620690"/>
          <a:ext cx="9649075" cy="612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216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6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17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121352" y="5371358"/>
            <a:ext cx="1440160" cy="121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91200" y="5371358"/>
            <a:ext cx="1440160" cy="1253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37"/>
          <a:stretch/>
        </p:blipFill>
        <p:spPr bwMode="auto">
          <a:xfrm>
            <a:off x="8193360" y="736959"/>
            <a:ext cx="1296144" cy="1251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6" r="60939"/>
          <a:stretch/>
        </p:blipFill>
        <p:spPr bwMode="auto">
          <a:xfrm>
            <a:off x="8193360" y="2276873"/>
            <a:ext cx="1296144" cy="115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0" r="40567"/>
          <a:stretch/>
        </p:blipFill>
        <p:spPr bwMode="auto">
          <a:xfrm>
            <a:off x="8180205" y="3795203"/>
            <a:ext cx="1309300" cy="1217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37" y="662836"/>
            <a:ext cx="1371600" cy="13716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5" y="3712077"/>
            <a:ext cx="1371600" cy="1371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5" y="2206633"/>
            <a:ext cx="1371600" cy="1371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5" y="677099"/>
            <a:ext cx="1371600" cy="1371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0" y="3713218"/>
            <a:ext cx="1371600" cy="1371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36" y="677099"/>
            <a:ext cx="1371600" cy="1371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3756081"/>
            <a:ext cx="1371600" cy="1371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5" y="5299920"/>
            <a:ext cx="1371600" cy="13716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36" y="5291710"/>
            <a:ext cx="1371600" cy="13716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0" y="5291710"/>
            <a:ext cx="1371600" cy="13716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59" y="662836"/>
            <a:ext cx="1371600" cy="13716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2204864"/>
            <a:ext cx="1371600" cy="1371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7" y="3710545"/>
            <a:ext cx="1371600" cy="13716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206633"/>
            <a:ext cx="1371600" cy="13716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7" y="216713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98123"/>
              </p:ext>
            </p:extLst>
          </p:nvPr>
        </p:nvGraphicFramePr>
        <p:xfrm>
          <a:off x="128465" y="620688"/>
          <a:ext cx="964907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01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040960" y="5358358"/>
            <a:ext cx="1512168" cy="12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24178" y="5358358"/>
            <a:ext cx="1512168" cy="129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4" name="Picture 2" descr="ç¸éåç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744165"/>
            <a:ext cx="1268559" cy="13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ç¸éåç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9" y="2293640"/>
            <a:ext cx="140109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ãååºlogoãçåçæå°çµæ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6" r="23342"/>
          <a:stretch/>
        </p:blipFill>
        <p:spPr bwMode="auto">
          <a:xfrm>
            <a:off x="422576" y="3851747"/>
            <a:ext cx="1302879" cy="12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ãååºlogoãçåçæå°çµæ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4"/>
          <a:stretch/>
        </p:blipFill>
        <p:spPr bwMode="auto">
          <a:xfrm>
            <a:off x="418838" y="5331216"/>
            <a:ext cx="1310358" cy="13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ãååºlogo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11" y="3901580"/>
            <a:ext cx="2381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816596"/>
            <a:ext cx="1326270" cy="12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ãæååæº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05" y="2293640"/>
            <a:ext cx="153950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957134" y="2503130"/>
            <a:ext cx="49247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導師</a:t>
            </a:r>
            <a:r>
              <a:rPr lang="en-US" altLang="zh-TW" dirty="0"/>
              <a:t> 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電話：</a:t>
            </a:r>
            <a:r>
              <a:rPr lang="en-US" altLang="zh-TW" dirty="0" smtClean="0"/>
              <a:t>0</a:t>
            </a:r>
            <a:r>
              <a:rPr lang="zh-TW" altLang="en-US" dirty="0" smtClean="0"/>
              <a:t>                                                                      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45" y="5305783"/>
            <a:ext cx="1371600" cy="1371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5319353"/>
            <a:ext cx="1371600" cy="13716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28" y="3753284"/>
            <a:ext cx="1371600" cy="13716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45" y="3753284"/>
            <a:ext cx="1371600" cy="13716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45" y="721521"/>
            <a:ext cx="1371600" cy="1371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09" y="692696"/>
            <a:ext cx="1371600" cy="13716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73" y="675556"/>
            <a:ext cx="1371600" cy="13716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4485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61236"/>
              </p:ext>
            </p:extLst>
          </p:nvPr>
        </p:nvGraphicFramePr>
        <p:xfrm>
          <a:off x="128465" y="620688"/>
          <a:ext cx="964907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01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17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5" t="19433"/>
          <a:stretch/>
        </p:blipFill>
        <p:spPr bwMode="auto">
          <a:xfrm>
            <a:off x="365285" y="5445224"/>
            <a:ext cx="1523471" cy="11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3" r="53432"/>
          <a:stretch/>
        </p:blipFill>
        <p:spPr bwMode="auto">
          <a:xfrm>
            <a:off x="272480" y="3861048"/>
            <a:ext cx="1616276" cy="12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r="20167"/>
          <a:stretch/>
        </p:blipFill>
        <p:spPr bwMode="auto">
          <a:xfrm>
            <a:off x="8040960" y="5358358"/>
            <a:ext cx="1512168" cy="129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5"/>
          <a:stretch/>
        </p:blipFill>
        <p:spPr bwMode="auto">
          <a:xfrm>
            <a:off x="6124178" y="5358358"/>
            <a:ext cx="1512168" cy="129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5000" r="58906" b="33569"/>
          <a:stretch/>
        </p:blipFill>
        <p:spPr bwMode="auto">
          <a:xfrm>
            <a:off x="2288704" y="731752"/>
            <a:ext cx="1347356" cy="12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8" y="689248"/>
            <a:ext cx="1371600" cy="1371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9247"/>
            <a:ext cx="1371600" cy="1371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62" y="703715"/>
            <a:ext cx="1371600" cy="1371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7" y="2214715"/>
            <a:ext cx="1371600" cy="13716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95" y="2209598"/>
            <a:ext cx="1371600" cy="13716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44" y="689247"/>
            <a:ext cx="1371600" cy="13716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25" y="2209598"/>
            <a:ext cx="1371600" cy="13716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598"/>
            <a:ext cx="1371600" cy="1371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20" y="3775741"/>
            <a:ext cx="1371600" cy="13716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21" y="5282034"/>
            <a:ext cx="1371600" cy="1371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3" y="5278241"/>
            <a:ext cx="1371600" cy="13716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52" y="3777189"/>
            <a:ext cx="1371600" cy="13716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62" y="3763055"/>
            <a:ext cx="1371600" cy="13716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63" y="3763055"/>
            <a:ext cx="1371600" cy="13716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44" y="223805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252</Words>
  <Application>Microsoft Office PowerPoint</Application>
  <PresentationFormat>A4 紙張 (210x297 公釐)</PresentationFormat>
  <Paragraphs>41</Paragraphs>
  <Slides>14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新細明體</vt:lpstr>
      <vt:lpstr>Arial</vt:lpstr>
      <vt:lpstr>Calibri</vt:lpstr>
      <vt:lpstr>Office 佈景主題</vt:lpstr>
      <vt:lpstr>AAC範例</vt:lpstr>
      <vt:lpstr>AAC 介面設計理念</vt:lpstr>
      <vt:lpstr>設計理念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黃姿榕</dc:creator>
  <cp:lastModifiedBy>靜宜 鄭</cp:lastModifiedBy>
  <cp:revision>170</cp:revision>
  <dcterms:created xsi:type="dcterms:W3CDTF">2018-05-21T06:40:02Z</dcterms:created>
  <dcterms:modified xsi:type="dcterms:W3CDTF">2018-08-18T12:34:54Z</dcterms:modified>
</cp:coreProperties>
</file>